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Calibri" panose="020F0502020204030204" pitchFamily="34" charset="0"/>
      <p:regular r:id="rId19"/>
      <p:bold r:id="rId20"/>
      <p:italic r:id="rId21"/>
      <p:boldItalic r:id="rId22"/>
    </p:embeddedFont>
    <p:embeddedFont>
      <p:font typeface="Nunito"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cf94dba77c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cf94dba77c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f94dba77c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cf94dba77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cf94dba77c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cf94dba77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f94dba77c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f94dba77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f94dba77c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f94dba77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cf94dba77c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cf94dba77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f94dba77c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f94dba77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cf94dba77c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cf94dba77c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f94dba77c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f94dba77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f94dba77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f94dba77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cf94dba77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f94dba77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cf94dba77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cf94dba77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f94dba77c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f94dba77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f94dba77c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cf94dba77c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cf94dba77c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cf94dba77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963375" y="1575450"/>
            <a:ext cx="7462200" cy="199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600"/>
              <a:t>System Design Using FPGAs</a:t>
            </a:r>
            <a:endParaRPr sz="5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3317400" y="404725"/>
            <a:ext cx="30996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Block Diagram</a:t>
            </a:r>
            <a:endParaRPr/>
          </a:p>
        </p:txBody>
      </p:sp>
      <p:sp>
        <p:nvSpPr>
          <p:cNvPr id="191" name="Google Shape;191;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2" name="Google Shape;192;p22"/>
          <p:cNvPicPr preferRelativeResize="0"/>
          <p:nvPr/>
        </p:nvPicPr>
        <p:blipFill>
          <a:blip r:embed="rId3">
            <a:alphaModFix/>
          </a:blip>
          <a:stretch>
            <a:fillRect/>
          </a:stretch>
        </p:blipFill>
        <p:spPr>
          <a:xfrm>
            <a:off x="1153875" y="1101113"/>
            <a:ext cx="6836250" cy="3835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819150" y="3884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200"/>
              <a:t>Compiled Schematic for the final board.</a:t>
            </a:r>
            <a:endParaRPr sz="3200"/>
          </a:p>
        </p:txBody>
      </p:sp>
      <p:sp>
        <p:nvSpPr>
          <p:cNvPr id="198" name="Google Shape;198;p2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9" name="Google Shape;199;p23"/>
          <p:cNvPicPr preferRelativeResize="0"/>
          <p:nvPr/>
        </p:nvPicPr>
        <p:blipFill>
          <a:blip r:embed="rId3">
            <a:alphaModFix/>
          </a:blip>
          <a:stretch>
            <a:fillRect/>
          </a:stretch>
        </p:blipFill>
        <p:spPr>
          <a:xfrm>
            <a:off x="204113" y="1034300"/>
            <a:ext cx="8735775" cy="3870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492600" y="1596725"/>
            <a:ext cx="3181200" cy="217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4600"/>
              <a:t>The board</a:t>
            </a:r>
            <a:endParaRPr sz="4600"/>
          </a:p>
          <a:p>
            <a:pPr marL="0" lvl="0" indent="0" algn="l" rtl="0">
              <a:spcBef>
                <a:spcPts val="0"/>
              </a:spcBef>
              <a:spcAft>
                <a:spcPts val="0"/>
              </a:spcAft>
              <a:buNone/>
            </a:pPr>
            <a:r>
              <a:rPr lang="en" sz="4600"/>
              <a:t>layout</a:t>
            </a:r>
            <a:endParaRPr sz="4600"/>
          </a:p>
        </p:txBody>
      </p:sp>
      <p:pic>
        <p:nvPicPr>
          <p:cNvPr id="205" name="Google Shape;205;p24"/>
          <p:cNvPicPr preferRelativeResize="0"/>
          <p:nvPr/>
        </p:nvPicPr>
        <p:blipFill>
          <a:blip r:embed="rId3">
            <a:alphaModFix/>
          </a:blip>
          <a:stretch>
            <a:fillRect/>
          </a:stretch>
        </p:blipFill>
        <p:spPr>
          <a:xfrm rot="-5400000">
            <a:off x="4080839" y="159224"/>
            <a:ext cx="4615375" cy="48250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492575" y="2004925"/>
            <a:ext cx="38835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100"/>
              <a:t>Fabricated and Soldered PCB</a:t>
            </a:r>
            <a:endParaRPr sz="4100"/>
          </a:p>
        </p:txBody>
      </p:sp>
      <p:pic>
        <p:nvPicPr>
          <p:cNvPr id="211" name="Google Shape;211;p25"/>
          <p:cNvPicPr preferRelativeResize="0"/>
          <p:nvPr/>
        </p:nvPicPr>
        <p:blipFill rotWithShape="1">
          <a:blip r:embed="rId3">
            <a:alphaModFix/>
          </a:blip>
          <a:srcRect l="4304" t="3016" r="8198" b="9048"/>
          <a:stretch/>
        </p:blipFill>
        <p:spPr>
          <a:xfrm rot="-5400000">
            <a:off x="4215914" y="772450"/>
            <a:ext cx="4767923" cy="3598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Software part - </a:t>
            </a:r>
            <a:endParaRPr/>
          </a:p>
        </p:txBody>
      </p:sp>
      <p:sp>
        <p:nvSpPr>
          <p:cNvPr id="217" name="Google Shape;217;p26"/>
          <p:cNvSpPr txBox="1">
            <a:spLocks noGrp="1"/>
          </p:cNvSpPr>
          <p:nvPr>
            <p:ph type="body" idx="1"/>
          </p:nvPr>
        </p:nvSpPr>
        <p:spPr>
          <a:xfrm>
            <a:off x="819150" y="1990725"/>
            <a:ext cx="7505700" cy="12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program was written in verilog language using state machines.</a:t>
            </a:r>
            <a:endParaRPr/>
          </a:p>
          <a:p>
            <a:pPr marL="0" lvl="0" indent="0" algn="l" rtl="0">
              <a:spcBef>
                <a:spcPts val="1200"/>
              </a:spcBef>
              <a:spcAft>
                <a:spcPts val="1200"/>
              </a:spcAft>
              <a:buNone/>
            </a:pPr>
            <a:r>
              <a:rPr lang="en"/>
              <a:t>https://prezi.com/view/Hx2WQj20rFkSAcaYVcmI/</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1638300" y="1988600"/>
            <a:ext cx="4697100" cy="8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a:t>Debugging and Testing</a:t>
            </a:r>
            <a:endParaRPr sz="33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2295600" y="1941300"/>
            <a:ext cx="4552800" cy="12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300"/>
              <a:t>Thank You!</a:t>
            </a:r>
            <a:endParaRPr sz="63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Laying down the objective:</a:t>
            </a:r>
            <a:endParaRPr/>
          </a:p>
        </p:txBody>
      </p:sp>
      <p:sp>
        <p:nvSpPr>
          <p:cNvPr id="134" name="Google Shape;134;p1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FPGAs are inherently digital devices. We would design single slope ADCs using external comparator to create analog to digital convertor inside fpga.</a:t>
            </a:r>
            <a:endParaRPr dirty="0"/>
          </a:p>
          <a:p>
            <a:pPr marL="0" lvl="0" indent="0" algn="l" rtl="0">
              <a:spcBef>
                <a:spcPts val="1200"/>
              </a:spcBef>
              <a:spcAft>
                <a:spcPts val="0"/>
              </a:spcAft>
              <a:buNone/>
            </a:pPr>
            <a:r>
              <a:rPr lang="en" dirty="0"/>
              <a:t>To, present the output which  is matched with the analog input we would use a RGB LED, whose intensity would define the given input analog voltage.</a:t>
            </a:r>
            <a:endParaRPr dirty="0"/>
          </a:p>
          <a:p>
            <a:pPr marL="0" lvl="0" indent="0" algn="l" rtl="0">
              <a:spcBef>
                <a:spcPts val="1200"/>
              </a:spcBef>
              <a:spcAft>
                <a:spcPts val="1200"/>
              </a:spcAft>
              <a:buNone/>
            </a:pPr>
            <a:r>
              <a:rPr lang="en" dirty="0"/>
              <a:t>So, at the input we would be having four potentiometers to vary the analog voltage and at the output we would connect the RGB LED whose intensity will also be controlled, thus requiring four PWM outputs.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FPGA chip selected and its features:</a:t>
            </a:r>
            <a:endParaRPr dirty="0"/>
          </a:p>
        </p:txBody>
      </p:sp>
      <p:sp>
        <p:nvSpPr>
          <p:cNvPr id="140" name="Google Shape;140;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dirty="0"/>
              <a:t>Xilinx Spartan FPGA - XC3S50AN</a:t>
            </a:r>
            <a:endParaRPr dirty="0"/>
          </a:p>
          <a:p>
            <a:pPr marL="457200" lvl="0" indent="-311150" algn="l" rtl="0">
              <a:spcBef>
                <a:spcPts val="0"/>
              </a:spcBef>
              <a:spcAft>
                <a:spcPts val="0"/>
              </a:spcAft>
              <a:buSzPts val="1300"/>
              <a:buChar char="●"/>
            </a:pPr>
            <a:r>
              <a:rPr lang="en" dirty="0"/>
              <a:t>In-system Flash memory of 1 Mb for storing non-volatile data</a:t>
            </a:r>
            <a:endParaRPr dirty="0"/>
          </a:p>
          <a:p>
            <a:pPr marL="457200" lvl="0" indent="-311150" algn="l" rtl="0">
              <a:spcBef>
                <a:spcPts val="0"/>
              </a:spcBef>
              <a:spcAft>
                <a:spcPts val="0"/>
              </a:spcAft>
              <a:buSzPts val="1300"/>
              <a:buChar char="●"/>
            </a:pPr>
            <a:r>
              <a:rPr lang="en" dirty="0"/>
              <a:t>50k gates</a:t>
            </a:r>
            <a:endParaRPr dirty="0"/>
          </a:p>
          <a:p>
            <a:pPr marL="457200" lvl="0" indent="-311150" algn="l" rtl="0">
              <a:spcBef>
                <a:spcPts val="0"/>
              </a:spcBef>
              <a:spcAft>
                <a:spcPts val="0"/>
              </a:spcAft>
              <a:buSzPts val="1300"/>
              <a:buChar char="●"/>
            </a:pPr>
            <a:r>
              <a:rPr lang="en" dirty="0"/>
              <a:t>176 CLBs</a:t>
            </a:r>
            <a:endParaRPr dirty="0"/>
          </a:p>
          <a:p>
            <a:pPr marL="457200" lvl="0" indent="-311150" algn="l" rtl="0">
              <a:spcBef>
                <a:spcPts val="0"/>
              </a:spcBef>
              <a:spcAft>
                <a:spcPts val="0"/>
              </a:spcAft>
              <a:buSzPts val="1300"/>
              <a:buChar char="●"/>
            </a:pPr>
            <a:r>
              <a:rPr lang="en" dirty="0"/>
              <a:t>108 user IO pins</a:t>
            </a:r>
            <a:endParaRPr dirty="0"/>
          </a:p>
          <a:p>
            <a:pPr marL="457200" lvl="0" indent="-311150" algn="l" rtl="0">
              <a:spcBef>
                <a:spcPts val="0"/>
              </a:spcBef>
              <a:spcAft>
                <a:spcPts val="0"/>
              </a:spcAft>
              <a:buSzPts val="1300"/>
              <a:buChar char="●"/>
            </a:pPr>
            <a:r>
              <a:rPr lang="en" dirty="0"/>
              <a:t>Can be programmed through JTAG(Joint Test Action Group) protocol</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00" dirty="0"/>
              <a:t>Beginning with Roti, Kapda, Makaan and Internet of our system.</a:t>
            </a:r>
            <a:endParaRPr sz="2700" dirty="0"/>
          </a:p>
        </p:txBody>
      </p:sp>
      <p:sp>
        <p:nvSpPr>
          <p:cNvPr id="146" name="Google Shape;146;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four basic requirements for the system would be:</a:t>
            </a:r>
            <a:endParaRPr dirty="0"/>
          </a:p>
          <a:p>
            <a:pPr marL="457200" lvl="0" indent="-311150" algn="l" rtl="0">
              <a:spcBef>
                <a:spcPts val="1200"/>
              </a:spcBef>
              <a:spcAft>
                <a:spcPts val="0"/>
              </a:spcAft>
              <a:buSzPts val="1300"/>
              <a:buChar char="●"/>
            </a:pPr>
            <a:r>
              <a:rPr lang="en" dirty="0"/>
              <a:t>Power Supply</a:t>
            </a:r>
            <a:endParaRPr dirty="0"/>
          </a:p>
          <a:p>
            <a:pPr marL="457200" lvl="0" indent="-311150" algn="l" rtl="0">
              <a:spcBef>
                <a:spcPts val="0"/>
              </a:spcBef>
              <a:spcAft>
                <a:spcPts val="0"/>
              </a:spcAft>
              <a:buSzPts val="1300"/>
              <a:buChar char="●"/>
            </a:pPr>
            <a:r>
              <a:rPr lang="en" dirty="0"/>
              <a:t>System Clock</a:t>
            </a:r>
            <a:endParaRPr dirty="0"/>
          </a:p>
          <a:p>
            <a:pPr marL="457200" lvl="0" indent="-311150" algn="l" rtl="0">
              <a:spcBef>
                <a:spcPts val="0"/>
              </a:spcBef>
              <a:spcAft>
                <a:spcPts val="0"/>
              </a:spcAft>
              <a:buSzPts val="1300"/>
              <a:buChar char="●"/>
            </a:pPr>
            <a:r>
              <a:rPr lang="en" dirty="0"/>
              <a:t>Reset, and</a:t>
            </a:r>
            <a:endParaRPr dirty="0"/>
          </a:p>
          <a:p>
            <a:pPr marL="457200" lvl="0" indent="-311150" algn="l" rtl="0">
              <a:spcBef>
                <a:spcPts val="0"/>
              </a:spcBef>
              <a:spcAft>
                <a:spcPts val="0"/>
              </a:spcAft>
              <a:buSzPts val="1300"/>
              <a:buChar char="●"/>
            </a:pPr>
            <a:r>
              <a:rPr lang="en" dirty="0"/>
              <a:t>Ability to download program</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457200" lvl="0" indent="-419100" algn="l" rtl="0">
              <a:spcBef>
                <a:spcPts val="0"/>
              </a:spcBef>
              <a:spcAft>
                <a:spcPts val="0"/>
              </a:spcAft>
              <a:buSzPts val="3000"/>
              <a:buAutoNum type="arabicPeriod"/>
            </a:pPr>
            <a:r>
              <a:rPr lang="en" dirty="0"/>
              <a:t>Power Supply</a:t>
            </a:r>
            <a:endParaRPr dirty="0"/>
          </a:p>
        </p:txBody>
      </p:sp>
      <p:sp>
        <p:nvSpPr>
          <p:cNvPr id="152" name="Google Shape;152;p17"/>
          <p:cNvSpPr txBox="1">
            <a:spLocks noGrp="1"/>
          </p:cNvSpPr>
          <p:nvPr>
            <p:ph type="body" idx="1"/>
          </p:nvPr>
        </p:nvSpPr>
        <p:spPr>
          <a:xfrm>
            <a:off x="770163" y="1655841"/>
            <a:ext cx="7505700" cy="72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The power supply for the selected IC is divided into four groups, the below table taken from the datasheet shows the required voltage levels.</a:t>
            </a:r>
            <a:endParaRPr dirty="0"/>
          </a:p>
        </p:txBody>
      </p:sp>
      <p:pic>
        <p:nvPicPr>
          <p:cNvPr id="153" name="Google Shape;153;p17"/>
          <p:cNvPicPr preferRelativeResize="0"/>
          <p:nvPr/>
        </p:nvPicPr>
        <p:blipFill>
          <a:blip r:embed="rId3">
            <a:alphaModFix/>
          </a:blip>
          <a:stretch>
            <a:fillRect/>
          </a:stretch>
        </p:blipFill>
        <p:spPr>
          <a:xfrm>
            <a:off x="277575" y="2377050"/>
            <a:ext cx="8523525" cy="1574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Making and testing of the power supply board</a:t>
            </a:r>
            <a:endParaRPr dirty="0"/>
          </a:p>
        </p:txBody>
      </p:sp>
      <p:sp>
        <p:nvSpPr>
          <p:cNvPr id="159" name="Google Shape;159;p18"/>
          <p:cNvSpPr txBox="1">
            <a:spLocks noGrp="1"/>
          </p:cNvSpPr>
          <p:nvPr>
            <p:ph type="body" idx="1"/>
          </p:nvPr>
        </p:nvSpPr>
        <p:spPr>
          <a:xfrm>
            <a:off x="753825" y="1582525"/>
            <a:ext cx="7505700" cy="106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power supply was designed using two linear regulators-</a:t>
            </a:r>
            <a:endParaRPr dirty="0"/>
          </a:p>
          <a:p>
            <a:pPr marL="457200" lvl="0" indent="-311150" algn="l" rtl="0">
              <a:spcBef>
                <a:spcPts val="1200"/>
              </a:spcBef>
              <a:spcAft>
                <a:spcPts val="0"/>
              </a:spcAft>
              <a:buSzPts val="1300"/>
              <a:buChar char="●"/>
            </a:pPr>
            <a:r>
              <a:rPr lang="en" dirty="0"/>
              <a:t>LM1117 - Fixed 3.3V output</a:t>
            </a:r>
            <a:endParaRPr dirty="0"/>
          </a:p>
          <a:p>
            <a:pPr marL="457200" lvl="0" indent="-311150" algn="l" rtl="0">
              <a:spcBef>
                <a:spcPts val="0"/>
              </a:spcBef>
              <a:spcAft>
                <a:spcPts val="0"/>
              </a:spcAft>
              <a:buSzPts val="1300"/>
              <a:buChar char="●"/>
            </a:pPr>
            <a:r>
              <a:rPr lang="en" dirty="0"/>
              <a:t>LM1117 adj - Adjustable output voltage, configured to output 1.25V</a:t>
            </a:r>
            <a:endParaRPr dirty="0"/>
          </a:p>
        </p:txBody>
      </p:sp>
      <p:pic>
        <p:nvPicPr>
          <p:cNvPr id="160" name="Google Shape;160;p18"/>
          <p:cNvPicPr preferRelativeResize="0"/>
          <p:nvPr/>
        </p:nvPicPr>
        <p:blipFill>
          <a:blip r:embed="rId3">
            <a:alphaModFix/>
          </a:blip>
          <a:stretch>
            <a:fillRect/>
          </a:stretch>
        </p:blipFill>
        <p:spPr>
          <a:xfrm>
            <a:off x="1139313" y="2645125"/>
            <a:ext cx="3291167" cy="2193575"/>
          </a:xfrm>
          <a:prstGeom prst="rect">
            <a:avLst/>
          </a:prstGeom>
          <a:noFill/>
          <a:ln>
            <a:noFill/>
          </a:ln>
        </p:spPr>
      </p:pic>
      <p:pic>
        <p:nvPicPr>
          <p:cNvPr id="161" name="Google Shape;161;p18"/>
          <p:cNvPicPr preferRelativeResize="0"/>
          <p:nvPr/>
        </p:nvPicPr>
        <p:blipFill>
          <a:blip r:embed="rId4">
            <a:alphaModFix/>
          </a:blip>
          <a:stretch>
            <a:fillRect/>
          </a:stretch>
        </p:blipFill>
        <p:spPr>
          <a:xfrm>
            <a:off x="4582879" y="2645125"/>
            <a:ext cx="3291167" cy="2193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2. System Clock</a:t>
            </a:r>
            <a:endParaRPr dirty="0"/>
          </a:p>
        </p:txBody>
      </p:sp>
      <p:sp>
        <p:nvSpPr>
          <p:cNvPr id="167" name="Google Shape;167;p19"/>
          <p:cNvSpPr txBox="1">
            <a:spLocks noGrp="1"/>
          </p:cNvSpPr>
          <p:nvPr>
            <p:ph type="body" idx="1"/>
          </p:nvPr>
        </p:nvSpPr>
        <p:spPr>
          <a:xfrm>
            <a:off x="819150" y="1713125"/>
            <a:ext cx="7505700" cy="5811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1200"/>
              </a:spcAft>
              <a:buNone/>
            </a:pPr>
            <a:r>
              <a:rPr lang="en" dirty="0"/>
              <a:t>The system clock of 12Mhz was designed using an oscillator and schmitt trigger IC 74HC14 and tested on zeroboard.</a:t>
            </a:r>
            <a:endParaRPr dirty="0"/>
          </a:p>
        </p:txBody>
      </p:sp>
      <p:pic>
        <p:nvPicPr>
          <p:cNvPr id="168" name="Google Shape;168;p19"/>
          <p:cNvPicPr preferRelativeResize="0"/>
          <p:nvPr/>
        </p:nvPicPr>
        <p:blipFill rotWithShape="1">
          <a:blip r:embed="rId3">
            <a:alphaModFix/>
          </a:blip>
          <a:srcRect l="19996" r="19990" b="13442"/>
          <a:stretch/>
        </p:blipFill>
        <p:spPr>
          <a:xfrm>
            <a:off x="6617732" y="2661425"/>
            <a:ext cx="2352942" cy="2261877"/>
          </a:xfrm>
          <a:prstGeom prst="rect">
            <a:avLst/>
          </a:prstGeom>
          <a:noFill/>
          <a:ln>
            <a:noFill/>
          </a:ln>
        </p:spPr>
      </p:pic>
      <p:pic>
        <p:nvPicPr>
          <p:cNvPr id="169" name="Google Shape;169;p19"/>
          <p:cNvPicPr preferRelativeResize="0"/>
          <p:nvPr/>
        </p:nvPicPr>
        <p:blipFill rotWithShape="1">
          <a:blip r:embed="rId4">
            <a:alphaModFix/>
          </a:blip>
          <a:srcRect l="39525" r="10832" b="18487"/>
          <a:stretch/>
        </p:blipFill>
        <p:spPr>
          <a:xfrm rot="-5400000">
            <a:off x="3813427" y="2464838"/>
            <a:ext cx="2261873" cy="2655051"/>
          </a:xfrm>
          <a:prstGeom prst="rect">
            <a:avLst/>
          </a:prstGeom>
          <a:noFill/>
          <a:ln>
            <a:noFill/>
          </a:ln>
        </p:spPr>
      </p:pic>
      <p:pic>
        <p:nvPicPr>
          <p:cNvPr id="170" name="Google Shape;170;p19"/>
          <p:cNvPicPr preferRelativeResize="0"/>
          <p:nvPr/>
        </p:nvPicPr>
        <p:blipFill>
          <a:blip r:embed="rId5">
            <a:alphaModFix/>
          </a:blip>
          <a:stretch>
            <a:fillRect/>
          </a:stretch>
        </p:blipFill>
        <p:spPr>
          <a:xfrm>
            <a:off x="266700" y="2661425"/>
            <a:ext cx="3118599" cy="199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3. Program download Capability</a:t>
            </a:r>
            <a:endParaRPr dirty="0"/>
          </a:p>
        </p:txBody>
      </p:sp>
      <p:sp>
        <p:nvSpPr>
          <p:cNvPr id="176" name="Google Shape;176;p20"/>
          <p:cNvSpPr txBox="1">
            <a:spLocks noGrp="1"/>
          </p:cNvSpPr>
          <p:nvPr>
            <p:ph type="body" idx="1"/>
          </p:nvPr>
        </p:nvSpPr>
        <p:spPr>
          <a:xfrm>
            <a:off x="819150" y="1636925"/>
            <a:ext cx="7505700" cy="654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The flash memory of the device can be programmed by the JTAG programmers. A separate PCB was made to test the programming of the device.</a:t>
            </a:r>
            <a:endParaRPr dirty="0"/>
          </a:p>
        </p:txBody>
      </p:sp>
      <p:pic>
        <p:nvPicPr>
          <p:cNvPr id="177" name="Google Shape;177;p20"/>
          <p:cNvPicPr preferRelativeResize="0"/>
          <p:nvPr/>
        </p:nvPicPr>
        <p:blipFill>
          <a:blip r:embed="rId3">
            <a:alphaModFix/>
          </a:blip>
          <a:stretch>
            <a:fillRect/>
          </a:stretch>
        </p:blipFill>
        <p:spPr>
          <a:xfrm>
            <a:off x="2177150" y="2454800"/>
            <a:ext cx="3576724" cy="2383901"/>
          </a:xfrm>
          <a:prstGeom prst="rect">
            <a:avLst/>
          </a:prstGeom>
          <a:noFill/>
          <a:ln>
            <a:noFill/>
          </a:ln>
        </p:spPr>
      </p:pic>
      <p:sp>
        <p:nvSpPr>
          <p:cNvPr id="178" name="Google Shape;178;p20"/>
          <p:cNvSpPr txBox="1"/>
          <p:nvPr/>
        </p:nvSpPr>
        <p:spPr>
          <a:xfrm>
            <a:off x="6188525" y="2971800"/>
            <a:ext cx="1943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latin typeface="Calibri"/>
                <a:ea typeface="Calibri"/>
                <a:cs typeface="Calibri"/>
                <a:sym typeface="Calibri"/>
              </a:rPr>
              <a:t>JTAG programmer used</a:t>
            </a:r>
            <a:endParaRPr sz="1600" b="1">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4. Reset</a:t>
            </a:r>
            <a:endParaRPr dirty="0"/>
          </a:p>
        </p:txBody>
      </p:sp>
      <p:sp>
        <p:nvSpPr>
          <p:cNvPr id="184" name="Google Shape;184;p21"/>
          <p:cNvSpPr txBox="1">
            <a:spLocks noGrp="1"/>
          </p:cNvSpPr>
          <p:nvPr>
            <p:ph type="body" idx="1"/>
          </p:nvPr>
        </p:nvSpPr>
        <p:spPr>
          <a:xfrm>
            <a:off x="819150" y="1598850"/>
            <a:ext cx="7505700" cy="736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Reset signal is given from a push-button on the final pcb and is incorporated in the state machine to reset the system.</a:t>
            </a:r>
            <a:endParaRPr dirty="0"/>
          </a:p>
        </p:txBody>
      </p:sp>
      <p:pic>
        <p:nvPicPr>
          <p:cNvPr id="185" name="Google Shape;185;p21"/>
          <p:cNvPicPr preferRelativeResize="0"/>
          <p:nvPr/>
        </p:nvPicPr>
        <p:blipFill>
          <a:blip r:embed="rId3">
            <a:alphaModFix/>
          </a:blip>
          <a:stretch>
            <a:fillRect/>
          </a:stretch>
        </p:blipFill>
        <p:spPr>
          <a:xfrm>
            <a:off x="930724" y="2487450"/>
            <a:ext cx="7282552" cy="2162500"/>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370</Words>
  <Application>Microsoft Office PowerPoint</Application>
  <PresentationFormat>On-screen Show (16:9)</PresentationFormat>
  <Paragraphs>41</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Nunito</vt:lpstr>
      <vt:lpstr>Arial</vt:lpstr>
      <vt:lpstr>Calibri</vt:lpstr>
      <vt:lpstr>Shift</vt:lpstr>
      <vt:lpstr>System Design Using FPGAs</vt:lpstr>
      <vt:lpstr>Laying down the objective:</vt:lpstr>
      <vt:lpstr>FPGA chip selected and its features:</vt:lpstr>
      <vt:lpstr>Beginning with Roti, Kapda, Makaan and Internet of our system.</vt:lpstr>
      <vt:lpstr>Power Supply</vt:lpstr>
      <vt:lpstr>Making and testing of the power supply board</vt:lpstr>
      <vt:lpstr>2. System Clock</vt:lpstr>
      <vt:lpstr>3. Program download Capability</vt:lpstr>
      <vt:lpstr>4. Reset</vt:lpstr>
      <vt:lpstr>Block Diagram</vt:lpstr>
      <vt:lpstr>Compiled Schematic for the final board.</vt:lpstr>
      <vt:lpstr>The board layout</vt:lpstr>
      <vt:lpstr>Fabricated and Soldered PCB</vt:lpstr>
      <vt:lpstr>The Software part - </vt:lpstr>
      <vt:lpstr>Debugging and Testing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Design Using FPGAs</dc:title>
  <cp:lastModifiedBy>Naman Puri</cp:lastModifiedBy>
  <cp:revision>1</cp:revision>
  <dcterms:modified xsi:type="dcterms:W3CDTF">2021-12-23T11:46:05Z</dcterms:modified>
</cp:coreProperties>
</file>